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60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Quattrocento Sans" panose="020B0502050000020003" pitchFamily="34" charset="0"/>
      <p:regular r:id="rId50"/>
      <p:bold r:id="rId51"/>
      <p:italic r:id="rId52"/>
      <p:boldItalic r:id="rId53"/>
    </p:embeddedFon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i/ntcPUXLwbtfwT4AnGcCWxJ+d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ctrTitle"/>
          </p:nvPr>
        </p:nvSpPr>
        <p:spPr>
          <a:xfrm>
            <a:off x="1143000" y="205962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ubTitle" idx="1"/>
          </p:nvPr>
        </p:nvSpPr>
        <p:spPr>
          <a:xfrm>
            <a:off x="1143000" y="453929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7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" name="Google Shape;20;p7" descr="bioinformatics.ca-logo-white-tex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2890" y="1649673"/>
            <a:ext cx="1645920" cy="7278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2E662-66F8-6541-83BC-87D2062EE25A}"/>
              </a:ext>
            </a:extLst>
          </p:cNvPr>
          <p:cNvSpPr txBox="1"/>
          <p:nvPr userDrawn="1"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7086600" y="606583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D7B3A-1398-2544-9CFF-83DFAA701AEA}"/>
              </a:ext>
            </a:extLst>
          </p:cNvPr>
          <p:cNvSpPr txBox="1"/>
          <p:nvPr userDrawn="1"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7086600" y="606583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283579-D97F-2147-8081-32EF079B2301}"/>
              </a:ext>
            </a:extLst>
          </p:cNvPr>
          <p:cNvSpPr txBox="1"/>
          <p:nvPr userDrawn="1"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7086600" y="606583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91F5C-C886-FE48-ACDC-E8AAE03C055C}"/>
              </a:ext>
            </a:extLst>
          </p:cNvPr>
          <p:cNvSpPr txBox="1"/>
          <p:nvPr userDrawn="1"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7086600" y="606583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EBD97-D513-624E-B3C6-487C385610F4}"/>
              </a:ext>
            </a:extLst>
          </p:cNvPr>
          <p:cNvSpPr txBox="1"/>
          <p:nvPr userDrawn="1"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7086600" y="606583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B3A67E-7339-1C4E-9C8C-9728AF1EA7B7}"/>
              </a:ext>
            </a:extLst>
          </p:cNvPr>
          <p:cNvSpPr txBox="1"/>
          <p:nvPr userDrawn="1"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7086600" y="606583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C29BD-554C-E842-A2A5-55B476DBC91B}"/>
              </a:ext>
            </a:extLst>
          </p:cNvPr>
          <p:cNvSpPr txBox="1"/>
          <p:nvPr userDrawn="1"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7086600" y="606583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D9FCF-8C7B-2644-8B65-04C1B38E16CD}"/>
              </a:ext>
            </a:extLst>
          </p:cNvPr>
          <p:cNvSpPr txBox="1"/>
          <p:nvPr userDrawn="1"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7086600" y="606583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0DE61-AEB8-8B42-8E74-E6ABCFEE364D}"/>
              </a:ext>
            </a:extLst>
          </p:cNvPr>
          <p:cNvSpPr txBox="1"/>
          <p:nvPr userDrawn="1"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7086600" y="606583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E38AA-1092-5845-99EC-1A39A26C886C}"/>
              </a:ext>
            </a:extLst>
          </p:cNvPr>
          <p:cNvSpPr txBox="1"/>
          <p:nvPr userDrawn="1"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7086600" y="606583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C33B0-8023-944A-869E-706E5CBA998E}"/>
              </a:ext>
            </a:extLst>
          </p:cNvPr>
          <p:cNvSpPr txBox="1"/>
          <p:nvPr userDrawn="1"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nsolas"/>
              <a:buNone/>
              <a:defRPr sz="3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/>
          <p:nvPr/>
        </p:nvSpPr>
        <p:spPr>
          <a:xfrm>
            <a:off x="4914900" y="6356351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900" b="0" i="0" u="none" strike="noStrike" cap="none">
              <a:solidFill>
                <a:srgbClr val="89898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Google Shape;13;p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4;p6"/>
          <p:cNvSpPr txBox="1"/>
          <p:nvPr/>
        </p:nvSpPr>
        <p:spPr>
          <a:xfrm>
            <a:off x="0" y="6430963"/>
            <a:ext cx="50292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: </a:t>
            </a:r>
            <a:r>
              <a:rPr lang="en-US" sz="1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Module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6"/>
          <p:cNvSpPr txBox="1"/>
          <p:nvPr/>
        </p:nvSpPr>
        <p:spPr>
          <a:xfrm>
            <a:off x="6995160" y="6400800"/>
            <a:ext cx="20059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informatics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iark.greenend.org.uk/~sgtatham/putty/latest.html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698416" y="2724338"/>
            <a:ext cx="772119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3334"/>
              </a:buClr>
              <a:buSzPts val="3300"/>
              <a:buFont typeface="Verdana"/>
              <a:buNone/>
            </a:pPr>
            <a:r>
              <a:rPr lang="en-US" sz="3300" b="0" i="0" u="none" strike="noStrike" cap="none">
                <a:solidFill>
                  <a:srgbClr val="9A3334"/>
                </a:solidFill>
                <a:latin typeface="Verdana"/>
                <a:ea typeface="Verdana"/>
                <a:cs typeface="Verdana"/>
                <a:sym typeface="Verdana"/>
              </a:rPr>
              <a:t>Canadian Bioinformatics Workshops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1544167" y="3646838"/>
            <a:ext cx="6029688" cy="144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www.bioinformatics.ca</a:t>
            </a: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bioinformaticsdotca.github.io</a:t>
            </a:r>
            <a:endParaRPr sz="2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0" name="Google Shape;7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8600" y="5553625"/>
            <a:ext cx="12954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143000" y="4539298"/>
            <a:ext cx="6858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833F958-3FE0-E94B-AC49-F032CC81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413838"/>
            <a:ext cx="8026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0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Click the link to set your password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6572CC-B5F2-504A-B490-8BFAF80D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06957"/>
            <a:ext cx="8146473" cy="47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32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Click “AWS Account” after you log 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C114E-1595-C347-B3B3-04B1BC3D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015575"/>
            <a:ext cx="8490858" cy="7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Create your Educate Starter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38F3011-3AD0-184D-ADA9-5AA4A306A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23" y="1584950"/>
            <a:ext cx="5554534" cy="441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8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B3FC2D-3219-A449-9B85-238BA523D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6" y="2165141"/>
            <a:ext cx="7276688" cy="41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4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Educate Starter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F7C8B6B-993C-F24F-B504-03214E9F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18" y="1825626"/>
            <a:ext cx="6714337" cy="43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1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AWS EC2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Educate Starter account</a:t>
            </a:r>
          </a:p>
          <a:p>
            <a:r>
              <a:rPr lang="en-US" dirty="0"/>
              <a:t>URL: https://</a:t>
            </a:r>
            <a:r>
              <a:rPr lang="en-US" dirty="0" err="1"/>
              <a:t>aws.amazon.com</a:t>
            </a:r>
            <a:r>
              <a:rPr lang="en-US" dirty="0"/>
              <a:t>/education/</a:t>
            </a:r>
            <a:r>
              <a:rPr lang="en-US" dirty="0" err="1"/>
              <a:t>awseducate</a:t>
            </a:r>
            <a:r>
              <a:rPr lang="en-US" dirty="0"/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97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Go to the classroom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077E71D-1F9C-4144-9FFB-7C897E9E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7" y="2182523"/>
            <a:ext cx="8161746" cy="399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2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Go to AWS Console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468899-7AE1-C44C-B96D-EC8276E4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9" y="2270961"/>
            <a:ext cx="6257224" cy="40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1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Access EC2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09D786-7932-2946-9D0B-41157B87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4893"/>
            <a:ext cx="9144000" cy="37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9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" descr="Picture 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933" y="857250"/>
            <a:ext cx="4888871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Launch an AWS EC2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A92B08-11FE-A243-B92B-3B7858E6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942687"/>
            <a:ext cx="83058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1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Click “Community AMI” and type “CBW” to search and then Select the correct AMI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EDBD9672-6A76-C945-8382-C5D6556A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067544"/>
            <a:ext cx="7980218" cy="26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72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Find m5 types and check m5.xlarge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735192B-623B-D741-A242-9AB26B4E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6" y="2375741"/>
            <a:ext cx="9144000" cy="411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4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Select an existing security group if you launched instance</a:t>
            </a:r>
            <a:r>
              <a:rPr lang="en-US" altLang="zh-CN" sz="2000" dirty="0"/>
              <a:t>s</a:t>
            </a:r>
            <a:r>
              <a:rPr lang="en-US" sz="2000" dirty="0"/>
              <a:t> before, otherwise create a new one. Make sure add rules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allow</a:t>
            </a:r>
            <a:r>
              <a:rPr lang="zh-CN" altLang="en-US" sz="2000" dirty="0"/>
              <a:t> </a:t>
            </a:r>
            <a:r>
              <a:rPr lang="en-US" altLang="zh-CN" sz="2000" dirty="0"/>
              <a:t>port</a:t>
            </a:r>
            <a:r>
              <a:rPr lang="zh-CN" altLang="en-US" sz="2000" dirty="0"/>
              <a:t> </a:t>
            </a:r>
            <a:r>
              <a:rPr lang="en-US" altLang="zh-CN" sz="2000" dirty="0"/>
              <a:t>80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8080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99CE1-A2D9-C848-BA62-5111ABA7A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3221"/>
            <a:ext cx="8395855" cy="30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24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use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existing</a:t>
            </a:r>
            <a:r>
              <a:rPr lang="zh-CN" altLang="en-US" sz="2000" dirty="0"/>
              <a:t> </a:t>
            </a:r>
            <a:r>
              <a:rPr lang="en-US" altLang="zh-CN" sz="2000" dirty="0"/>
              <a:t>key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create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new</a:t>
            </a:r>
            <a:r>
              <a:rPr lang="zh-CN" altLang="en-US" sz="2000" dirty="0"/>
              <a:t> </a:t>
            </a:r>
            <a:r>
              <a:rPr lang="en-US" altLang="zh-CN" sz="2000" dirty="0"/>
              <a:t>key.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IMPORTANT!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Make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sure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you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download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key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and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save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to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place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you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can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find.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9CDADB-68A2-FB44-AE6D-7791A8B6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1825625"/>
            <a:ext cx="6246503" cy="46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1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Click</a:t>
            </a:r>
            <a:r>
              <a:rPr lang="zh-CN" altLang="en-US" sz="2000" dirty="0"/>
              <a:t> </a:t>
            </a:r>
            <a:r>
              <a:rPr lang="en-US" altLang="zh-CN" sz="2000" dirty="0"/>
              <a:t>“View</a:t>
            </a:r>
            <a:r>
              <a:rPr lang="zh-CN" altLang="en-US" sz="2000" dirty="0"/>
              <a:t> </a:t>
            </a:r>
            <a:r>
              <a:rPr lang="en-US" altLang="zh-CN" sz="2000" dirty="0"/>
              <a:t>Instances”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see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instance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F6536FF8-DCD8-5949-98A8-A862BFF8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6" y="2751136"/>
            <a:ext cx="8490854" cy="1202871"/>
          </a:xfrm>
          <a:prstGeom prst="rect">
            <a:avLst/>
          </a:prstGeom>
        </p:spPr>
      </p:pic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885AECA-1A7A-6F46-9882-421DF88E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113" y="4764727"/>
            <a:ext cx="6527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24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Click the Instance ID to see the details of the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F30633-1760-A044-B5E2-FC1A603A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8197"/>
            <a:ext cx="7605094" cy="131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2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You will need the IPv4 or IPv4 DNS to log into the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6D97AE-C813-D140-B557-80D783670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26411"/>
            <a:ext cx="7751089" cy="243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05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into AWS Instance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Mac/Linux: terminal</a:t>
            </a:r>
          </a:p>
        </p:txBody>
      </p:sp>
      <p:pic>
        <p:nvPicPr>
          <p:cNvPr id="5" name="Shape 431">
            <a:extLst>
              <a:ext uri="{FF2B5EF4-FFF2-40B4-BE49-F238E27FC236}">
                <a16:creationId xmlns:a16="http://schemas.microsoft.com/office/drawing/2014/main" id="{60319B2D-4E19-E240-A077-A2592C51FC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4227" y="1646238"/>
            <a:ext cx="2160588" cy="4710112"/>
          </a:xfrm>
          <a:prstGeom prst="rect">
            <a:avLst/>
          </a:prstGeom>
          <a:noFill/>
          <a:ln>
            <a:noFill/>
          </a:ln>
          <a:effectLst>
            <a:outerShdw blurRad="63500" dist="139497" dir="2700000" algn="ctr" rotWithShape="0">
              <a:srgbClr val="333333">
                <a:alpha val="64705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57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Mac/Linux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Downloads</a:t>
            </a:r>
          </a:p>
          <a:p>
            <a:r>
              <a:rPr lang="en-US" dirty="0" err="1"/>
              <a:t>chmod</a:t>
            </a:r>
            <a:r>
              <a:rPr lang="en-US" dirty="0"/>
              <a:t>  600 </a:t>
            </a:r>
            <a:r>
              <a:rPr lang="en-US" dirty="0" err="1"/>
              <a:t>CBW.pem</a:t>
            </a:r>
            <a:endParaRPr lang="en-US" dirty="0"/>
          </a:p>
          <a:p>
            <a:r>
              <a:rPr lang="en-US" dirty="0" err="1"/>
              <a:t>ssh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CBW.pem</a:t>
            </a:r>
            <a:r>
              <a:rPr lang="en-US" dirty="0"/>
              <a:t> ubuntu@&lt;public IPv4 or public IPv4 DNS&gt;</a:t>
            </a:r>
          </a:p>
          <a:p>
            <a:r>
              <a:rPr lang="en-US" dirty="0" err="1"/>
              <a:t>Awnser</a:t>
            </a:r>
            <a:r>
              <a:rPr lang="en-US" dirty="0"/>
              <a:t> “yes” when you ask if you want to continue connecting</a:t>
            </a:r>
          </a:p>
        </p:txBody>
      </p:sp>
    </p:spTree>
    <p:extLst>
      <p:ext uri="{BB962C8B-B14F-4D97-AF65-F5344CB8AC3E}">
        <p14:creationId xmlns:p14="http://schemas.microsoft.com/office/powerpoint/2010/main" val="31946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ctrTitle"/>
          </p:nvPr>
        </p:nvSpPr>
        <p:spPr>
          <a:xfrm>
            <a:off x="1143000" y="205962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onsolas"/>
              <a:buNone/>
            </a:pPr>
            <a:r>
              <a:rPr lang="en-US">
                <a:solidFill>
                  <a:schemeClr val="lt1"/>
                </a:solidFill>
              </a:rPr>
              <a:t>Module Title</a:t>
            </a:r>
            <a:endParaRPr/>
          </a:p>
        </p:txBody>
      </p:sp>
      <p:pic>
        <p:nvPicPr>
          <p:cNvPr id="84" name="Google Shape;8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81675"/>
            <a:ext cx="3150125" cy="31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4">
            <a:extLst>
              <a:ext uri="{FF2B5EF4-FFF2-40B4-BE49-F238E27FC236}">
                <a16:creationId xmlns:a16="http://schemas.microsoft.com/office/drawing/2014/main" id="{F44FD5C7-92B4-0D4D-8ABF-37CB8682D8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3907" y="3765495"/>
            <a:ext cx="3840132" cy="11516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FA9A695-3C1C-B441-82E2-8A9DBA485B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putty.ext</a:t>
            </a:r>
            <a:r>
              <a:rPr lang="en-US" dirty="0"/>
              <a:t> and </a:t>
            </a:r>
            <a:r>
              <a:rPr lang="en-US" dirty="0" err="1"/>
              <a:t>puttygen.exe</a:t>
            </a:r>
            <a:endParaRPr lang="en-US" dirty="0"/>
          </a:p>
          <a:p>
            <a:r>
              <a:rPr lang="en-US" dirty="0"/>
              <a:t>URL: </a:t>
            </a:r>
            <a:r>
              <a:rPr lang="en-US" dirty="0">
                <a:hlinkClick r:id="rId2"/>
              </a:rPr>
              <a:t>https://www.chiark.greenend.org.uk/~sgtatham/putty/latest.html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584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Convert </a:t>
            </a:r>
            <a:r>
              <a:rPr lang="en-US" sz="2000" dirty="0" err="1"/>
              <a:t>pem</a:t>
            </a:r>
            <a:r>
              <a:rPr lang="en-US" sz="2000" dirty="0"/>
              <a:t> to </a:t>
            </a:r>
            <a:r>
              <a:rPr lang="en-US" sz="2000" dirty="0" err="1"/>
              <a:t>ppk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69EA1C-F49B-864F-BD32-A9C2E7E6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74" y="2256464"/>
            <a:ext cx="4125356" cy="405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37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Convert </a:t>
            </a:r>
            <a:r>
              <a:rPr lang="en-US" sz="2000" dirty="0" err="1"/>
              <a:t>pem</a:t>
            </a:r>
            <a:r>
              <a:rPr lang="en-US" sz="2000" dirty="0"/>
              <a:t> to </a:t>
            </a:r>
            <a:r>
              <a:rPr lang="en-US" sz="2000" dirty="0" err="1"/>
              <a:t>ppk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30AFAC-D3BF-0040-891D-D82AF41B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69" y="1875313"/>
            <a:ext cx="6226299" cy="44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36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Convert </a:t>
            </a:r>
            <a:r>
              <a:rPr lang="en-US" sz="2000" dirty="0" err="1"/>
              <a:t>pem</a:t>
            </a:r>
            <a:r>
              <a:rPr lang="en-US" sz="2000" dirty="0"/>
              <a:t> to </a:t>
            </a:r>
            <a:r>
              <a:rPr lang="en-US" sz="2000" dirty="0" err="1"/>
              <a:t>ppk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7D3882-0D14-7446-BE70-B355162B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6" y="1850918"/>
            <a:ext cx="4762006" cy="46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3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4BF-2B4E-F94B-8A5E-D770DE5A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Convert </a:t>
            </a:r>
            <a:r>
              <a:rPr lang="en-US" sz="2000" dirty="0" err="1"/>
              <a:t>pem</a:t>
            </a:r>
            <a:r>
              <a:rPr lang="en-US" sz="2000" dirty="0"/>
              <a:t> to </a:t>
            </a:r>
            <a:r>
              <a:rPr lang="en-US" sz="2000" dirty="0" err="1"/>
              <a:t>ppk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F11ADFB-E1C0-ED4F-9227-A3774CB9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96" y="2020724"/>
            <a:ext cx="6185973" cy="43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72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9E80B5-D289-3347-AD1D-C3062DA2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17" y="1904326"/>
            <a:ext cx="4310165" cy="419393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4A297BD-50A0-CD4A-BF38-8EEE3E0A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IPv4 or Ipv4 DNS</a:t>
            </a:r>
          </a:p>
        </p:txBody>
      </p:sp>
    </p:spTree>
    <p:extLst>
      <p:ext uri="{BB962C8B-B14F-4D97-AF65-F5344CB8AC3E}">
        <p14:creationId xmlns:p14="http://schemas.microsoft.com/office/powerpoint/2010/main" val="2367231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A297BD-50A0-CD4A-BF38-8EEE3E0A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“ubuntu” as the username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896C9C-1388-9A4D-9106-A75DA5C0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424" y="1623830"/>
            <a:ext cx="4763902" cy="46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08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A3F2E-5841-0240-9AD7-1660F20B3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A297BD-50A0-CD4A-BF38-8EEE3E0A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the converted </a:t>
            </a:r>
            <a:r>
              <a:rPr lang="en-US" sz="2000" dirty="0" err="1"/>
              <a:t>ppk</a:t>
            </a:r>
            <a:r>
              <a:rPr lang="en-US" sz="2000" dirty="0"/>
              <a:t> file as the private key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06AB43-21FA-B34A-8F33-09C10FDE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4" y="1863110"/>
            <a:ext cx="4412343" cy="431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73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3E37-E9A5-534B-8DFB-1502247D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Nothing is free!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7F3E8-0CC2-D046-B7BD-6BAEDB745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pay storage, instance, data transfer, … with your credit</a:t>
            </a:r>
          </a:p>
          <a:p>
            <a:r>
              <a:rPr lang="en-US" b="1" dirty="0"/>
              <a:t>Stop</a:t>
            </a:r>
            <a:r>
              <a:rPr lang="en-US" dirty="0"/>
              <a:t> your instance when you finish and will need it later.</a:t>
            </a:r>
          </a:p>
          <a:p>
            <a:r>
              <a:rPr lang="en-US" b="1" dirty="0"/>
              <a:t>Terminate</a:t>
            </a:r>
            <a:r>
              <a:rPr lang="en-US" dirty="0"/>
              <a:t> your instance if you will not use it anymore.</a:t>
            </a:r>
          </a:p>
        </p:txBody>
      </p:sp>
    </p:spTree>
    <p:extLst>
      <p:ext uri="{BB962C8B-B14F-4D97-AF65-F5344CB8AC3E}">
        <p14:creationId xmlns:p14="http://schemas.microsoft.com/office/powerpoint/2010/main" val="2047196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25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nsolas"/>
              <a:buNone/>
            </a:pPr>
            <a:r>
              <a:rPr lang="en-US"/>
              <a:t>We are on a Break </a:t>
            </a:r>
            <a:endParaRPr/>
          </a:p>
        </p:txBody>
      </p:sp>
      <p:sp>
        <p:nvSpPr>
          <p:cNvPr id="97" name="Google Shape;97;p5"/>
          <p:cNvSpPr txBox="1"/>
          <p:nvPr/>
        </p:nvSpPr>
        <p:spPr>
          <a:xfrm>
            <a:off x="593124" y="3832139"/>
            <a:ext cx="79515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Workshop Sponsors: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9575" y="4479550"/>
            <a:ext cx="1105775" cy="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254" y="4645705"/>
            <a:ext cx="20859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3162" y="4582196"/>
            <a:ext cx="2336206" cy="84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92476" y="4319012"/>
            <a:ext cx="1869300" cy="12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nsolas"/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dirty="0"/>
              <a:t>By the end of this lecture, you will:</a:t>
            </a:r>
            <a:endParaRPr dirty="0"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dirty="0"/>
              <a:t>Register your AWS Educate Starter account</a:t>
            </a:r>
            <a:endParaRPr dirty="0"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 dirty="0"/>
              <a:t>Launch your AWS instance</a:t>
            </a:r>
            <a:endParaRPr dirty="0"/>
          </a:p>
          <a:p>
            <a:pPr marL="514350" lvl="1" indent="-171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/>
              <a:t>Log into your AWS instance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Educate Starter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have finished this already!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27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Click the link to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C4E8843B-6F5A-BF48-B499-8374E58D0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7" y="1584950"/>
            <a:ext cx="8468680" cy="41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Fill in your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16EBB9-05CC-3143-BFDB-7DE01E89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69118"/>
            <a:ext cx="8336478" cy="460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1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agree to the “Terms and Conditions”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E67FCAE-3FBB-DD4A-B89F-906A2C118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1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1637-CA7E-5747-85BD-EF2F1222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Click the link to verify your email address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1E0-5681-5347-BF62-E254BD58A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BC250-AD15-4E44-B693-4627C00BCA50}"/>
              </a:ext>
            </a:extLst>
          </p:cNvPr>
          <p:cNvSpPr txBox="1"/>
          <p:nvPr/>
        </p:nvSpPr>
        <p:spPr>
          <a:xfrm>
            <a:off x="1170879" y="641763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1978BE-35E8-CB4A-BCF4-4CADD6DD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41043"/>
            <a:ext cx="8282215" cy="359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63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432</Words>
  <Application>Microsoft Macintosh PowerPoint</Application>
  <PresentationFormat>On-screen Show (4:3)</PresentationFormat>
  <Paragraphs>70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Arial</vt:lpstr>
      <vt:lpstr>Verdana</vt:lpstr>
      <vt:lpstr>Consolas</vt:lpstr>
      <vt:lpstr>Quattrocento Sans</vt:lpstr>
      <vt:lpstr>Office Theme</vt:lpstr>
      <vt:lpstr>PowerPoint Presentation</vt:lpstr>
      <vt:lpstr>PowerPoint Presentation</vt:lpstr>
      <vt:lpstr>Module Title</vt:lpstr>
      <vt:lpstr>Learning Objectives</vt:lpstr>
      <vt:lpstr>AWS Educate Starter Account</vt:lpstr>
      <vt:lpstr>Click the link to register</vt:lpstr>
      <vt:lpstr>Fill in your information</vt:lpstr>
      <vt:lpstr>agree to the “Terms and Conditions”</vt:lpstr>
      <vt:lpstr>Click the link to verify your email address</vt:lpstr>
      <vt:lpstr>PowerPoint Presentation</vt:lpstr>
      <vt:lpstr>Click the link to set your password</vt:lpstr>
      <vt:lpstr>Click “AWS Account” after you log in</vt:lpstr>
      <vt:lpstr>Create your Educate Starter Account</vt:lpstr>
      <vt:lpstr>PowerPoint Presentation</vt:lpstr>
      <vt:lpstr>AWS Educate Starter Account</vt:lpstr>
      <vt:lpstr>Launch AWS EC2 Instance</vt:lpstr>
      <vt:lpstr>Go to the classroom</vt:lpstr>
      <vt:lpstr>Go to AWS Console</vt:lpstr>
      <vt:lpstr>Access EC2 service</vt:lpstr>
      <vt:lpstr>Launch an AWS EC2 Instance</vt:lpstr>
      <vt:lpstr>Click “Community AMI” and type “CBW” to search and then Select the correct AMI</vt:lpstr>
      <vt:lpstr>Find m5 types and check m5.xlarge</vt:lpstr>
      <vt:lpstr>Select an existing security group if you launched instances before, otherwise create a new one. Make sure add rules to allow port 80 and 8080</vt:lpstr>
      <vt:lpstr>You can use the existing key or create a new key. IMPORTANT! Make sure you download the key and save to a place you can find.</vt:lpstr>
      <vt:lpstr>Click “View Instances” to see the instance</vt:lpstr>
      <vt:lpstr>Click the Instance ID to see the details of the instance</vt:lpstr>
      <vt:lpstr>You will need the IPv4 or IPv4 DNS to log into the instance</vt:lpstr>
      <vt:lpstr>Log into AWS Instance</vt:lpstr>
      <vt:lpstr>Mac/Linux</vt:lpstr>
      <vt:lpstr>Windows</vt:lpstr>
      <vt:lpstr>Convert pem to ppk</vt:lpstr>
      <vt:lpstr>Convert pem to ppk</vt:lpstr>
      <vt:lpstr>Convert pem to ppk</vt:lpstr>
      <vt:lpstr>Convert pem to ppk</vt:lpstr>
      <vt:lpstr>Use IPv4 or Ipv4 DNS</vt:lpstr>
      <vt:lpstr>Use “ubuntu” as the username</vt:lpstr>
      <vt:lpstr>Use the converted ppk file as the private key</vt:lpstr>
      <vt:lpstr>Nothing is free!</vt:lpstr>
      <vt:lpstr>We are on a Break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Meyer</dc:creator>
  <cp:lastModifiedBy>Francis Ouellette</cp:lastModifiedBy>
  <cp:revision>17</cp:revision>
  <dcterms:created xsi:type="dcterms:W3CDTF">2018-10-31T15:25:31Z</dcterms:created>
  <dcterms:modified xsi:type="dcterms:W3CDTF">2021-06-01T21:32:10Z</dcterms:modified>
</cp:coreProperties>
</file>